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2" r:id="rId5"/>
    <p:sldId id="263" r:id="rId6"/>
    <p:sldId id="265" r:id="rId7"/>
  </p:sldIdLst>
  <p:sldSz cx="12192000" cy="6858000"/>
  <p:notesSz cx="6797675" cy="987266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32725-BA6C-4650-81DA-C53921DE56A5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48A4C-9657-4B60-A2EF-0F7E348AF3D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6809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06363" y="739775"/>
            <a:ext cx="6584950" cy="37036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4B121D-A987-416E-9432-D08904E272A7}" type="slidenum">
              <a:rPr lang="nl-BE" smtClean="0"/>
              <a:pPr>
                <a:defRPr/>
              </a:pPr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6530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944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00552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330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FV - Intro">
    <p:bg>
      <p:bgPr>
        <a:solidFill>
          <a:srgbClr val="3F43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jr\Desktop\Untitled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" y="0"/>
            <a:ext cx="11976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hoek 4"/>
          <p:cNvSpPr/>
          <p:nvPr userDrawn="1"/>
        </p:nvSpPr>
        <p:spPr>
          <a:xfrm>
            <a:off x="0" y="5595938"/>
            <a:ext cx="12192000" cy="12620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BE"/>
          </a:p>
        </p:txBody>
      </p:sp>
      <p:pic>
        <p:nvPicPr>
          <p:cNvPr id="6" name="Tijdelijke aanduiding voor inhoud 3" descr="Logo Topsport Vl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1" y="5951539"/>
            <a:ext cx="1756833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Afbeelding 5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9667" y="5886450"/>
            <a:ext cx="1483784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Afbeelding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1517" y="6026151"/>
            <a:ext cx="2766483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Afbeelding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585" y="5857876"/>
            <a:ext cx="2264833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Afbeelding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18" y="5684839"/>
            <a:ext cx="1123949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C:\Users\jr\Desktop\Communication\Belgianfootballbrands\WORDPRESS\Logos\VFV\VFV informeel kleur negatief transparant\VFV_informeel_kleur_negatief_transparant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0333" y="2676526"/>
            <a:ext cx="2167467" cy="101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ce réservé du texte 8"/>
          <p:cNvSpPr>
            <a:spLocks noGrp="1"/>
          </p:cNvSpPr>
          <p:nvPr>
            <p:ph type="body" sz="quarter" idx="10"/>
          </p:nvPr>
        </p:nvSpPr>
        <p:spPr>
          <a:xfrm>
            <a:off x="2082351" y="2841293"/>
            <a:ext cx="6725308" cy="782637"/>
          </a:xfrm>
        </p:spPr>
        <p:txBody>
          <a:bodyPr/>
          <a:lstStyle>
            <a:lvl1pPr marL="0" indent="0">
              <a:buNone/>
              <a:defRPr sz="3000" b="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dmondsans Bold"/>
                <a:cs typeface="Edmondsans Bold"/>
              </a:defRPr>
            </a:lvl1pPr>
            <a:lvl2pPr>
              <a:defRPr b="1">
                <a:solidFill>
                  <a:schemeClr val="bg1"/>
                </a:solidFill>
                <a:latin typeface="Edmondsans Bold"/>
                <a:cs typeface="Edmondsans Bold"/>
              </a:defRPr>
            </a:lvl2pPr>
            <a:lvl3pPr>
              <a:defRPr b="1">
                <a:solidFill>
                  <a:schemeClr val="bg1"/>
                </a:solidFill>
                <a:latin typeface="Edmondsans Bold"/>
                <a:cs typeface="Edmondsans Bold"/>
              </a:defRPr>
            </a:lvl3pPr>
            <a:lvl4pPr>
              <a:defRPr b="1">
                <a:solidFill>
                  <a:schemeClr val="bg1"/>
                </a:solidFill>
                <a:latin typeface="Edmondsans Bold"/>
                <a:cs typeface="Edmondsans Bold"/>
              </a:defRPr>
            </a:lvl4pPr>
            <a:lvl5pPr>
              <a:defRPr b="1">
                <a:solidFill>
                  <a:schemeClr val="bg1"/>
                </a:solidFill>
                <a:latin typeface="Edmondsans Bold"/>
                <a:cs typeface="Edmondsans Bold"/>
              </a:defRPr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16" name="Tijdelijke aanduiding voor tekst 5"/>
          <p:cNvSpPr>
            <a:spLocks noGrp="1"/>
          </p:cNvSpPr>
          <p:nvPr>
            <p:ph type="body" sz="quarter" idx="11"/>
          </p:nvPr>
        </p:nvSpPr>
        <p:spPr>
          <a:xfrm>
            <a:off x="9244085" y="3793088"/>
            <a:ext cx="2693159" cy="914400"/>
          </a:xfrm>
          <a:prstGeom prst="rect">
            <a:avLst/>
          </a:prstGeom>
        </p:spPr>
        <p:txBody>
          <a:bodyPr/>
          <a:lstStyle>
            <a:lvl1pPr marL="285750" indent="-285750" algn="l">
              <a:buFont typeface="Arial" panose="020B0604020202020204" pitchFamily="34" charset="0"/>
              <a:buNone/>
              <a:defRPr lang="nl-NL" sz="1800" dirty="0" smtClean="0">
                <a:solidFill>
                  <a:srgbClr val="FFF200"/>
                </a:solidFill>
                <a:latin typeface="Edmondsans Regular" pitchFamily="50" charset="0"/>
                <a:cs typeface="+mn-cs"/>
              </a:defRPr>
            </a:lvl1pPr>
          </a:lstStyle>
          <a:p>
            <a:pPr lvl="0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189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89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0679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9423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872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2955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07772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1435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5547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ED377-63DC-46F9-865D-A1E3A65712AA}" type="datetimeFigureOut">
              <a:rPr lang="nl-BE" smtClean="0"/>
              <a:t>12/06/2020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A1DCF-FB3C-49AF-9C4B-38E2A83D2BF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457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wilfried.rombouts@gmail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913338" y="1291605"/>
            <a:ext cx="9054910" cy="794771"/>
          </a:xfrm>
        </p:spPr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None/>
              <a:defRPr/>
            </a:pPr>
            <a:r>
              <a:rPr lang="fr-BE" sz="12800" b="1" dirty="0">
                <a:ea typeface="MS PGothic" pitchFamily="34" charset="-128"/>
              </a:rPr>
              <a:t>Bureau Arbitrage Antwerpen</a:t>
            </a:r>
            <a:br>
              <a:rPr lang="fr-BE" sz="3300" b="1" dirty="0">
                <a:ea typeface="MS PGothic" pitchFamily="34" charset="-128"/>
              </a:rPr>
            </a:br>
            <a:endParaRPr lang="fr-BE" sz="9600" b="1" dirty="0">
              <a:ea typeface="MS PGothic" pitchFamily="34" charset="-128"/>
            </a:endParaRPr>
          </a:p>
          <a:p>
            <a:pPr>
              <a:buFont typeface="Arial" pitchFamily="34" charset="0"/>
              <a:buNone/>
              <a:defRPr/>
            </a:pPr>
            <a:endParaRPr lang="fr-BE" sz="9600" b="1" dirty="0">
              <a:ea typeface="MS PGothic" pitchFamily="34" charset="-128"/>
            </a:endParaRPr>
          </a:p>
          <a:p>
            <a:pPr algn="ctr">
              <a:buFont typeface="Arial" pitchFamily="34" charset="0"/>
              <a:buNone/>
              <a:defRPr/>
            </a:pPr>
            <a:br>
              <a:rPr lang="fr-BE" sz="9600" b="1" dirty="0">
                <a:ea typeface="MS PGothic" pitchFamily="34" charset="-128"/>
              </a:rPr>
            </a:br>
            <a:r>
              <a:rPr lang="fr-BE" sz="9600" b="1" dirty="0" err="1">
                <a:ea typeface="MS PGothic" pitchFamily="34" charset="-128"/>
              </a:rPr>
              <a:t>Peterschap</a:t>
            </a:r>
            <a:endParaRPr lang="fr-BE" sz="9600" b="1" dirty="0">
              <a:ea typeface="MS PGothic" pitchFamily="34" charset="-128"/>
            </a:endParaRPr>
          </a:p>
          <a:p>
            <a:pPr>
              <a:buFont typeface="Arial" pitchFamily="34" charset="0"/>
              <a:buNone/>
              <a:defRPr/>
            </a:pPr>
            <a:br>
              <a:rPr lang="fr-BE" sz="2400" b="1" dirty="0">
                <a:ea typeface="MS PGothic" pitchFamily="34" charset="-128"/>
              </a:rPr>
            </a:br>
            <a:br>
              <a:rPr lang="fr-BE" sz="2400" dirty="0">
                <a:ea typeface="MS PGothic" pitchFamily="34" charset="-128"/>
              </a:rPr>
            </a:br>
            <a:endParaRPr lang="fr-BE" sz="2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40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0100" y="365126"/>
            <a:ext cx="10553701" cy="720724"/>
          </a:xfrm>
        </p:spPr>
        <p:txBody>
          <a:bodyPr>
            <a:normAutofit/>
          </a:bodyPr>
          <a:lstStyle/>
          <a:p>
            <a:r>
              <a:rPr lang="nl-BE" sz="4000" dirty="0">
                <a:latin typeface="Comic Sans MS" panose="030F0702030302020204" pitchFamily="66" charset="0"/>
              </a:rPr>
              <a:t> Peterschap - stappenplan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19707"/>
            <a:ext cx="10515600" cy="46572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nl-BE" sz="3000" dirty="0">
                <a:latin typeface="Calibri" panose="020F0502020204030204" pitchFamily="34" charset="0"/>
                <a:cs typeface="Calibri" panose="020F0502020204030204" pitchFamily="34" charset="0"/>
              </a:rPr>
              <a:t>Eerste drie wedstrijden met dezelfde opleider</a:t>
            </a:r>
            <a:br>
              <a:rPr lang="nl-BE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  <a:t>- 1x wedstrijd leiden</a:t>
            </a:r>
            <a:b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  <a:t>- 2x observeren samen met opleider</a:t>
            </a:r>
            <a:b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nl-BE" sz="3000" dirty="0">
                <a:latin typeface="Calibri" panose="020F0502020204030204" pitchFamily="34" charset="0"/>
                <a:cs typeface="Calibri" panose="020F0502020204030204" pitchFamily="34" charset="0"/>
              </a:rPr>
              <a:t>Daarna 3 wedstrijden met (bij voorkeur) dezelfde peter</a:t>
            </a:r>
            <a:br>
              <a:rPr lang="nl-BE" sz="3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  <a:t>- lijst goedgekeurd door Bureau Arbitrage Antwerpen</a:t>
            </a:r>
            <a:b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  <a:t>- specifiek verslag</a:t>
            </a:r>
            <a:b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  <a:t>- Handleiding peterschap</a:t>
            </a:r>
            <a:br>
              <a:rPr lang="nl-BE" sz="2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l-BE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Enkele weken wedstrijden alvorens einde v/d stage</a:t>
            </a:r>
          </a:p>
          <a:p>
            <a:pPr>
              <a:defRPr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Einde stage: Begeleiding door opleider en evt. toekennen categorie</a:t>
            </a:r>
          </a:p>
        </p:txBody>
      </p:sp>
    </p:spTree>
    <p:extLst>
      <p:ext uri="{BB962C8B-B14F-4D97-AF65-F5344CB8AC3E}">
        <p14:creationId xmlns:p14="http://schemas.microsoft.com/office/powerpoint/2010/main" val="2444186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9150" y="365125"/>
            <a:ext cx="10534650" cy="815975"/>
          </a:xfrm>
        </p:spPr>
        <p:txBody>
          <a:bodyPr>
            <a:normAutofit/>
          </a:bodyPr>
          <a:lstStyle/>
          <a:p>
            <a:r>
              <a:rPr lang="nl-BE" sz="4000" dirty="0">
                <a:latin typeface="Comic Sans MS" panose="030F0702030302020204" pitchFamily="66" charset="0"/>
              </a:rPr>
              <a:t> Peterschap - praktische</a:t>
            </a:r>
            <a:r>
              <a:rPr lang="nl-BE" sz="4000" dirty="0"/>
              <a:t> </a:t>
            </a:r>
            <a:r>
              <a:rPr lang="nl-BE" sz="4000" dirty="0">
                <a:latin typeface="Comic Sans MS" panose="030F0702030302020204" pitchFamily="66" charset="0"/>
              </a:rPr>
              <a:t>tips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352282"/>
            <a:ext cx="10701270" cy="5228822"/>
          </a:xfrm>
        </p:spPr>
        <p:txBody>
          <a:bodyPr/>
          <a:lstStyle/>
          <a:p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Voor de wedstrijd: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-telefonisch contact opnemen met de kandidaat-SR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-samenkomen op een afgesproken uur op de club.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-SR voert zelf de taken uit: keuring, wedstrijdblad, identiteitskaarten, schoenen </a:t>
            </a:r>
            <a:b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-&gt; Peter kijkt toe, enkel tussenkomst bij tekortkomingen</a:t>
            </a:r>
          </a:p>
          <a:p>
            <a:pPr marL="457200" lvl="1" indent="0">
              <a:buNone/>
            </a:pPr>
            <a:endParaRPr lang="nl-B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Tijdens de wedstrijd: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-niet alleen de negatieve punten/werkpunten maar ook de POSITIEVE PUNTEN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-wedstrijdverloop bijhouden (doelpunten, waarschuwingen en uitsluitingen)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-tijdens de </a:t>
            </a:r>
            <a:r>
              <a:rPr lang="nl-BE" dirty="0" err="1">
                <a:latin typeface="Calibri" panose="020F0502020204030204" pitchFamily="34" charset="0"/>
                <a:cs typeface="Calibri" panose="020F0502020204030204" pitchFamily="34" charset="0"/>
              </a:rPr>
              <a:t>quarters</a:t>
            </a: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 1 specifiek aandachtspunt meegeven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-tijdens de rust in de kleedkamer eventuele vragen beantwoorden</a:t>
            </a:r>
          </a:p>
          <a:p>
            <a:pPr marL="0" indent="0">
              <a:buNone/>
            </a:pPr>
            <a:endParaRPr lang="nl-BE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nl-BE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606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>
            <a:normAutofit/>
          </a:bodyPr>
          <a:lstStyle/>
          <a:p>
            <a:r>
              <a:rPr lang="nl-BE" sz="4000" dirty="0">
                <a:latin typeface="Comic Sans MS" panose="030F0702030302020204" pitchFamily="66" charset="0"/>
              </a:rPr>
              <a:t> Peterschap - praktische tips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8675" y="1377145"/>
            <a:ext cx="10515600" cy="4351338"/>
          </a:xfrm>
        </p:spPr>
        <p:txBody>
          <a:bodyPr/>
          <a:lstStyle/>
          <a:p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Na de wedstrijd: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-de SR vult het wedstrijdblad aan; de peter stuurt bij waar nodig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-geef de SR tijd om zich te wassen en aan te kleden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-vraag de SR een korte analyse van zijn prestatie te maken. 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-neem de tijd voor het geven van feedback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-zowel positieve als werkpunten vermelden</a:t>
            </a:r>
          </a:p>
          <a:p>
            <a:pPr marL="457200" lvl="1" indent="0">
              <a:buNone/>
            </a:pPr>
            <a:r>
              <a:rPr lang="nl-BE" dirty="0">
                <a:latin typeface="Calibri" panose="020F0502020204030204" pitchFamily="34" charset="0"/>
                <a:cs typeface="Calibri" panose="020F0502020204030204" pitchFamily="34" charset="0"/>
              </a:rPr>
              <a:t>-3 en niet meer dan 3 verbeterpunten naar de volgende wedstrijd</a:t>
            </a:r>
          </a:p>
        </p:txBody>
      </p:sp>
    </p:spTree>
    <p:extLst>
      <p:ext uri="{BB962C8B-B14F-4D97-AF65-F5344CB8AC3E}">
        <p14:creationId xmlns:p14="http://schemas.microsoft.com/office/powerpoint/2010/main" val="117880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8675" y="365126"/>
            <a:ext cx="10525125" cy="730250"/>
          </a:xfrm>
        </p:spPr>
        <p:txBody>
          <a:bodyPr>
            <a:normAutofit/>
          </a:bodyPr>
          <a:lstStyle/>
          <a:p>
            <a:r>
              <a:rPr lang="nl-BE" sz="4000" dirty="0">
                <a:latin typeface="Comic Sans MS" panose="030F0702030302020204" pitchFamily="66" charset="0"/>
              </a:rPr>
              <a:t> Peterschap – het verslag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8675" y="1454150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Gegevens kandidaat-scheidsrechter (GSM </a:t>
            </a:r>
            <a:r>
              <a:rPr lang="nl-BE" dirty="0" err="1"/>
              <a:t>nr</a:t>
            </a:r>
            <a:r>
              <a:rPr lang="nl-BE" dirty="0"/>
              <a:t>, adres)</a:t>
            </a:r>
          </a:p>
          <a:p>
            <a:r>
              <a:rPr lang="nl-BE" dirty="0"/>
              <a:t>Begeleiding door de opleiders</a:t>
            </a:r>
          </a:p>
          <a:p>
            <a:pPr marL="457200" lvl="1" indent="0">
              <a:buNone/>
            </a:pPr>
            <a:r>
              <a:rPr lang="nl-NL" dirty="0"/>
              <a:t>-De opleider gebruikt bij deze begeleiding het specifieke peterschapsverslag en   maakt dit binnen 72 uur over aan </a:t>
            </a:r>
            <a:r>
              <a:rPr lang="nl-NL" b="1" u="sng" dirty="0">
                <a:hlinkClick r:id="rId2"/>
              </a:rPr>
              <a:t>wilfried.rombouts@gmail.com</a:t>
            </a:r>
            <a:r>
              <a:rPr lang="nl-NL" dirty="0"/>
              <a:t>. Deze  rapporten zullen vervolgens op een gestructureerde wijze via </a:t>
            </a:r>
            <a:r>
              <a:rPr lang="nl-NL" dirty="0" err="1"/>
              <a:t>dropbox</a:t>
            </a:r>
            <a:r>
              <a:rPr lang="nl-NL" dirty="0"/>
              <a:t> ter beschikking gesteld worden van de verantwoordelijke opleiders en de voorzitters van de vriendenkringen.</a:t>
            </a:r>
          </a:p>
          <a:p>
            <a:pPr marL="457200" lvl="1" indent="0">
              <a:buNone/>
            </a:pPr>
            <a:r>
              <a:rPr lang="nl-BE" dirty="0"/>
              <a:t> -verslag als volgt benoemen: </a:t>
            </a:r>
          </a:p>
          <a:p>
            <a:pPr marL="457200" lvl="1" indent="0">
              <a:buNone/>
            </a:pPr>
            <a:r>
              <a:rPr lang="nl-BE" dirty="0"/>
              <a:t>ACHTERNAAM (kandidaat SR)-DATUM-ACHTERNAAM (opleider)</a:t>
            </a:r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0910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Comic Sans MS" panose="030F0702030302020204" pitchFamily="66" charset="0"/>
              </a:rPr>
              <a:t>Peterschap – het verslag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Begeleiding door peter</a:t>
            </a:r>
          </a:p>
          <a:p>
            <a:pPr marL="457200" lvl="1" indent="0">
              <a:buNone/>
            </a:pPr>
            <a:r>
              <a:rPr lang="nl-BE" dirty="0"/>
              <a:t>-peter verstuurt verslag naar kandidaat-SR en naar voorzitter VK ten laatste dinsdagavond</a:t>
            </a:r>
          </a:p>
          <a:p>
            <a:pPr marL="457200" lvl="1" indent="0">
              <a:buNone/>
            </a:pPr>
            <a:r>
              <a:rPr lang="nl-BE" dirty="0"/>
              <a:t>-voorzitter VK plaatst het verslag in map verslagen op </a:t>
            </a:r>
            <a:r>
              <a:rPr lang="nl-BE" dirty="0" err="1"/>
              <a:t>dropbox</a:t>
            </a:r>
            <a:r>
              <a:rPr lang="nl-BE" dirty="0"/>
              <a:t>. Deze kunnen dan geraadpleegd worden door verantwoordelijke opleider en het BAA</a:t>
            </a:r>
          </a:p>
          <a:p>
            <a:pPr marL="457200" lvl="1" indent="0">
              <a:buNone/>
            </a:pPr>
            <a:r>
              <a:rPr lang="nl-BE" dirty="0"/>
              <a:t>-verslag als volgt benoemen: </a:t>
            </a:r>
          </a:p>
          <a:p>
            <a:pPr marL="457200" lvl="1" indent="0">
              <a:buNone/>
            </a:pPr>
            <a:r>
              <a:rPr lang="nl-BE" dirty="0"/>
              <a:t>ACHTERNAAM (kandidaat SR)-DATUM-ACHTERNAAM (peter)</a:t>
            </a:r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9794835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</Words>
  <Application>Microsoft Office PowerPoint</Application>
  <PresentationFormat>Breedbeeld</PresentationFormat>
  <Paragraphs>41</Paragraphs>
  <Slides>6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Edmondsans Bold</vt:lpstr>
      <vt:lpstr>Edmondsans Regular</vt:lpstr>
      <vt:lpstr>Kantoorthema</vt:lpstr>
      <vt:lpstr>PowerPoint-presentatie</vt:lpstr>
      <vt:lpstr> Peterschap - stappenplan</vt:lpstr>
      <vt:lpstr> Peterschap - praktische tips</vt:lpstr>
      <vt:lpstr> Peterschap - praktische tips</vt:lpstr>
      <vt:lpstr> Peterschap – het verslag</vt:lpstr>
      <vt:lpstr>Peterschap – het verslag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Wilfried Rombouts</dc:creator>
  <cp:lastModifiedBy>Greet Bogaerts | Tutum</cp:lastModifiedBy>
  <cp:revision>53</cp:revision>
  <cp:lastPrinted>2016-09-21T09:30:32Z</cp:lastPrinted>
  <dcterms:created xsi:type="dcterms:W3CDTF">2016-09-11T15:20:25Z</dcterms:created>
  <dcterms:modified xsi:type="dcterms:W3CDTF">2020-06-12T11:20:08Z</dcterms:modified>
</cp:coreProperties>
</file>